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1"/>
  </p:notesMasterIdLst>
  <p:sldIdLst>
    <p:sldId id="256" r:id="rId2"/>
    <p:sldId id="257" r:id="rId3"/>
    <p:sldId id="259" r:id="rId4"/>
    <p:sldId id="260" r:id="rId5"/>
    <p:sldId id="261" r:id="rId6"/>
    <p:sldId id="262" r:id="rId7"/>
    <p:sldId id="263" r:id="rId8"/>
    <p:sldId id="265" r:id="rId9"/>
    <p:sldId id="266" r:id="rId10"/>
    <p:sldId id="267" r:id="rId11"/>
    <p:sldId id="268" r:id="rId12"/>
    <p:sldId id="269" r:id="rId13"/>
    <p:sldId id="270" r:id="rId14"/>
    <p:sldId id="271" r:id="rId15"/>
    <p:sldId id="272" r:id="rId16"/>
    <p:sldId id="273" r:id="rId17"/>
    <p:sldId id="274" r:id="rId18"/>
    <p:sldId id="275" r:id="rId19"/>
    <p:sldId id="276" r:id="rId2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42"/>
    <a:srgbClr val="1200FE"/>
    <a:srgbClr val="CF05FF"/>
    <a:srgbClr val="9500B8"/>
    <a:srgbClr val="790096"/>
    <a:srgbClr val="8800A8"/>
    <a:srgbClr val="CC00FF"/>
    <a:srgbClr val="FF2121"/>
    <a:srgbClr val="FF3300"/>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8413" autoAdjust="0"/>
  </p:normalViewPr>
  <p:slideViewPr>
    <p:cSldViewPr>
      <p:cViewPr>
        <p:scale>
          <a:sx n="80" d="100"/>
          <a:sy n="80" d="100"/>
        </p:scale>
        <p:origin x="-132"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69885-996B-4A73-8840-975521F088F1}" type="datetimeFigureOut">
              <a:rPr lang="es-ES" smtClean="0"/>
              <a:pPr/>
              <a:t>27/08/2013</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B75ACA-0CAF-4E58-AFE7-FC133F07EF67}"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7B75ACA-0CAF-4E58-AFE7-FC133F07EF67}" type="slidenum">
              <a:rPr lang="es-ES" smtClean="0"/>
              <a:pPr/>
              <a:t>2</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A7B75ACA-0CAF-4E58-AFE7-FC133F07EF67}" type="slidenum">
              <a:rPr lang="es-ES" smtClean="0"/>
              <a:pPr/>
              <a:t>3</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FE9A53D-9EEE-41CD-8F13-A4BFC1551D34}"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8AABE4DA-637C-44AF-82F7-0F086145EE04}" type="datetimeFigureOut">
              <a:rPr lang="es-ES" smtClean="0"/>
              <a:pPr/>
              <a:t>27/08/2013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5FE9A53D-9EEE-41CD-8F13-A4BFC1551D34}" type="slidenum">
              <a:rPr lang="es-ES" smtClean="0"/>
              <a:pPr/>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AABE4DA-637C-44AF-82F7-0F086145EE04}" type="datetimeFigureOut">
              <a:rPr lang="es-ES" smtClean="0"/>
              <a:pPr/>
              <a:t>27/08/2013</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FE9A53D-9EEE-41CD-8F13-A4BFC1551D34}" type="slidenum">
              <a:rPr lang="es-ES" smtClean="0"/>
              <a:pPr/>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pPr algn="ctr"/>
            <a:r>
              <a:rPr lang="es-ES" sz="3100" b="1" dirty="0" smtClean="0"/>
              <a:t/>
            </a:r>
            <a:br>
              <a:rPr lang="es-ES" sz="3100" b="1" dirty="0" smtClean="0"/>
            </a:br>
            <a:r>
              <a:rPr lang="es-ES" sz="3800" b="1" dirty="0" smtClean="0">
                <a:solidFill>
                  <a:srgbClr val="1200FE"/>
                </a:solidFill>
              </a:rPr>
              <a:t>ARSÉNICO </a:t>
            </a:r>
            <a:r>
              <a:rPr lang="es-ES" sz="3800" b="1" dirty="0">
                <a:solidFill>
                  <a:srgbClr val="1200FE"/>
                </a:solidFill>
              </a:rPr>
              <a:t>EN EL AGUA </a:t>
            </a:r>
            <a:r>
              <a:rPr lang="es-ES" sz="3800" b="1" dirty="0" smtClean="0">
                <a:solidFill>
                  <a:srgbClr val="1200FE"/>
                </a:solidFill>
              </a:rPr>
              <a:t>SUBTERRÁNEA DE </a:t>
            </a:r>
            <a:r>
              <a:rPr lang="es-ES" sz="3800" b="1" dirty="0">
                <a:solidFill>
                  <a:srgbClr val="1200FE"/>
                </a:solidFill>
              </a:rPr>
              <a:t>LA PROVINCIA DE BUENOS AIRES </a:t>
            </a:r>
            <a:r>
              <a:rPr lang="es-ES" sz="3800" dirty="0">
                <a:solidFill>
                  <a:srgbClr val="FFC000"/>
                </a:solidFill>
              </a:rPr>
              <a:t/>
            </a:r>
            <a:br>
              <a:rPr lang="es-ES" sz="3800" dirty="0">
                <a:solidFill>
                  <a:srgbClr val="FFC000"/>
                </a:solidFill>
              </a:rPr>
            </a:br>
            <a:endParaRPr lang="es-ES" sz="3800" dirty="0">
              <a:solidFill>
                <a:srgbClr val="FFC000"/>
              </a:solidFill>
            </a:endParaRPr>
          </a:p>
        </p:txBody>
      </p:sp>
      <p:sp>
        <p:nvSpPr>
          <p:cNvPr id="3" name="2 Subtítulo"/>
          <p:cNvSpPr>
            <a:spLocks noGrp="1"/>
          </p:cNvSpPr>
          <p:nvPr>
            <p:ph type="subTitle" idx="1"/>
          </p:nvPr>
        </p:nvSpPr>
        <p:spPr>
          <a:xfrm>
            <a:off x="611560" y="3886200"/>
            <a:ext cx="7560840" cy="1752600"/>
          </a:xfrm>
        </p:spPr>
        <p:txBody>
          <a:bodyPr/>
          <a:lstStyle/>
          <a:p>
            <a:pPr algn="ctr"/>
            <a:r>
              <a:rPr lang="es-ES" sz="2800" b="1" i="1" dirty="0" smtClean="0"/>
              <a:t>Miguel Auge, </a:t>
            </a:r>
            <a:r>
              <a:rPr lang="es-ES" sz="2800" b="1" i="1" dirty="0"/>
              <a:t>Guillermo Espinosa </a:t>
            </a:r>
            <a:r>
              <a:rPr lang="es-ES" sz="2800" b="1" i="1" dirty="0" err="1" smtClean="0"/>
              <a:t>Viale</a:t>
            </a:r>
            <a:r>
              <a:rPr lang="es-ES" sz="2800" b="1" i="1" dirty="0" smtClean="0"/>
              <a:t> Leonardo Sierra</a:t>
            </a:r>
            <a:endParaRPr lang="es-E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2051" name="Rectangle 3"/>
          <p:cNvSpPr>
            <a:spLocks noChangeArrowheads="1"/>
          </p:cNvSpPr>
          <p:nvPr/>
        </p:nvSpPr>
        <p:spPr bwMode="auto">
          <a:xfrm>
            <a:off x="5286380" y="1"/>
            <a:ext cx="3643338" cy="79252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ts val="3000"/>
              </a:lnSpc>
              <a:spcBef>
                <a:spcPct val="0"/>
              </a:spcBef>
              <a:spcAft>
                <a:spcPct val="0"/>
              </a:spcAft>
              <a:buClrTx/>
              <a:buSzTx/>
              <a:tabLst>
                <a:tab pos="180975" algn="l"/>
              </a:tabLst>
            </a:pP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región ubicada en el sector NE de la provincia, registró valores extremos en la concentración de As de 0,02 y 0,05 mg/L y un promedio de</a:t>
            </a:r>
            <a:r>
              <a:rPr kumimoji="0" lang="es-ES"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0,039</a:t>
            </a:r>
            <a:r>
              <a:rPr kumimoji="0" lang="es-ES"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mg/L. Ocupa 16.600 km2, y se extiende desde el SE de La Plata hasta San Pedro por el NO. Es la más poblada con</a:t>
            </a:r>
            <a:r>
              <a:rPr kumimoji="0" lang="es-ES" sz="2800" b="0" i="0" u="none" strike="noStrike" cap="none" normalizeH="0" dirty="0" smtClean="0">
                <a:ln>
                  <a:noFill/>
                </a:ln>
                <a:solidFill>
                  <a:schemeClr val="tx1"/>
                </a:solidFill>
                <a:effectLst/>
                <a:latin typeface="Arial" pitchFamily="34" charset="0"/>
                <a:ea typeface="Times New Roman" pitchFamily="18" charset="0"/>
                <a:cs typeface="Arial" pitchFamily="34" charset="0"/>
              </a:rPr>
              <a:t> 12,3 millones hab</a:t>
            </a:r>
            <a:r>
              <a:rPr lang="es-ES" sz="2800" dirty="0" smtClean="0">
                <a:latin typeface="Arial" pitchFamily="34" charset="0"/>
                <a:ea typeface="Times New Roman" pitchFamily="18" charset="0"/>
                <a:cs typeface="Arial" pitchFamily="34" charset="0"/>
              </a:rPr>
              <a:t>itantes. </a:t>
            </a: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El más explotado, es el Acuífero Puelche.</a:t>
            </a:r>
          </a:p>
          <a:p>
            <a:pPr marL="0" marR="0" lvl="0" indent="0" algn="just" defTabSz="914400" rtl="0" eaLnBrk="1" fontAlgn="base" latinLnBrk="0" hangingPunct="1">
              <a:lnSpc>
                <a:spcPct val="100000"/>
              </a:lnSpc>
              <a:spcBef>
                <a:spcPct val="0"/>
              </a:spcBef>
              <a:spcAft>
                <a:spcPct val="0"/>
              </a:spcAft>
              <a:buClrTx/>
              <a:buSzTx/>
              <a:tabLst>
                <a:tab pos="180975" algn="l"/>
              </a:tabLst>
            </a:pPr>
            <a:endParaRPr lang="es-ES" sz="2800" dirty="0" smtClean="0">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tabLst>
                <a:tab pos="180975" algn="l"/>
              </a:tabLst>
            </a:pP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s-E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180975" algn="l"/>
              </a:tabLst>
            </a:pP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s-E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4" name="3 CuadroTexto"/>
          <p:cNvSpPr txBox="1"/>
          <p:nvPr/>
        </p:nvSpPr>
        <p:spPr>
          <a:xfrm>
            <a:off x="5143504" y="214290"/>
            <a:ext cx="3857651" cy="6858288"/>
          </a:xfrm>
          <a:prstGeom prst="rect">
            <a:avLst/>
          </a:prstGeom>
          <a:noFill/>
        </p:spPr>
        <p:txBody>
          <a:bodyPr wrap="square" rtlCol="0">
            <a:spAutoFit/>
          </a:bodyPr>
          <a:lstStyle/>
          <a:p>
            <a:pPr lvl="0">
              <a:lnSpc>
                <a:spcPts val="2600"/>
              </a:lnSpc>
            </a:pPr>
            <a:r>
              <a:rPr lang="es-ES" sz="2800" dirty="0" smtClean="0">
                <a:latin typeface="Arial" pitchFamily="34" charset="0"/>
                <a:ea typeface="Times New Roman" pitchFamily="18" charset="0"/>
                <a:cs typeface="Arial" pitchFamily="34" charset="0"/>
              </a:rPr>
              <a:t>La ubicada en las cercanías de los sectores central y SO de la provincia, ocupa 21.700 km</a:t>
            </a:r>
            <a:r>
              <a:rPr lang="es-ES" sz="2800" baseline="30000" dirty="0" smtClean="0">
                <a:latin typeface="Arial" pitchFamily="34" charset="0"/>
                <a:ea typeface="Times New Roman" pitchFamily="18" charset="0"/>
                <a:cs typeface="Arial" pitchFamily="34" charset="0"/>
              </a:rPr>
              <a:t>2</a:t>
            </a:r>
            <a:r>
              <a:rPr lang="es-ES" sz="2800" dirty="0" smtClean="0">
                <a:latin typeface="Arial" pitchFamily="34" charset="0"/>
                <a:ea typeface="Times New Roman" pitchFamily="18" charset="0"/>
                <a:cs typeface="Arial" pitchFamily="34" charset="0"/>
              </a:rPr>
              <a:t>, tiene 1,5 millones de habitantes y se extiende de SE a NO, desde  Gral. </a:t>
            </a:r>
            <a:r>
              <a:rPr lang="es-ES" sz="2800" dirty="0" err="1" smtClean="0">
                <a:latin typeface="Arial" pitchFamily="34" charset="0"/>
                <a:ea typeface="Times New Roman" pitchFamily="18" charset="0"/>
                <a:cs typeface="Arial" pitchFamily="34" charset="0"/>
              </a:rPr>
              <a:t>Pueyrredón</a:t>
            </a:r>
            <a:r>
              <a:rPr lang="es-ES" sz="2800" dirty="0" smtClean="0">
                <a:latin typeface="Arial" pitchFamily="34" charset="0"/>
                <a:ea typeface="Times New Roman" pitchFamily="18" charset="0"/>
                <a:cs typeface="Arial" pitchFamily="34" charset="0"/>
              </a:rPr>
              <a:t>, hasta Bolívar y de allí, hacia el SO, hasta las cercanías de </a:t>
            </a:r>
            <a:r>
              <a:rPr lang="es-ES" sz="2800" dirty="0" err="1" smtClean="0">
                <a:latin typeface="Arial" pitchFamily="34" charset="0"/>
                <a:ea typeface="Times New Roman" pitchFamily="18" charset="0"/>
                <a:cs typeface="Arial" pitchFamily="34" charset="0"/>
              </a:rPr>
              <a:t>Tornquist</a:t>
            </a:r>
            <a:r>
              <a:rPr lang="es-ES" sz="2800" dirty="0" smtClean="0">
                <a:latin typeface="Arial" pitchFamily="34" charset="0"/>
                <a:ea typeface="Times New Roman" pitchFamily="18" charset="0"/>
                <a:cs typeface="Arial" pitchFamily="34" charset="0"/>
              </a:rPr>
              <a:t>. Las concentraciones extremas fueron 0,02 y 0,05, con un promedio de 0,043 mg/L. Se abastece del Acuífero Pampeano</a:t>
            </a:r>
          </a:p>
          <a:p>
            <a:pPr lvl="0"/>
            <a:r>
              <a:rPr lang="es-ES" sz="2800" dirty="0" smtClean="0">
                <a:latin typeface="Arial" pitchFamily="34" charset="0"/>
                <a:ea typeface="Times New Roman" pitchFamily="18" charset="0"/>
                <a:cs typeface="Arial" pitchFamily="34" charset="0"/>
              </a:rPr>
              <a:t>.</a:t>
            </a:r>
            <a:endParaRPr lang="es-E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3" name="2 CuadroTexto"/>
          <p:cNvSpPr txBox="1"/>
          <p:nvPr/>
        </p:nvSpPr>
        <p:spPr>
          <a:xfrm>
            <a:off x="5214942" y="500042"/>
            <a:ext cx="3786214" cy="5863144"/>
          </a:xfrm>
          <a:prstGeom prst="rect">
            <a:avLst/>
          </a:prstGeom>
          <a:noFill/>
        </p:spPr>
        <p:txBody>
          <a:bodyPr wrap="square" rtlCol="0">
            <a:spAutoFit/>
          </a:bodyPr>
          <a:lstStyle/>
          <a:p>
            <a:pPr>
              <a:lnSpc>
                <a:spcPts val="3000"/>
              </a:lnSpc>
            </a:pPr>
            <a:r>
              <a:rPr lang="es-ES" sz="2800" dirty="0" smtClean="0">
                <a:latin typeface="Arial" pitchFamily="34" charset="0"/>
                <a:ea typeface="Times New Roman" pitchFamily="18" charset="0"/>
                <a:cs typeface="Arial" pitchFamily="34" charset="0"/>
              </a:rPr>
              <a:t>La que coincide con la faja de dunas vecinas a la costa Atlántica, se extiende desde San Clemente del </a:t>
            </a:r>
            <a:r>
              <a:rPr lang="es-ES" sz="2800" dirty="0" err="1" smtClean="0">
                <a:latin typeface="Arial" pitchFamily="34" charset="0"/>
                <a:ea typeface="Times New Roman" pitchFamily="18" charset="0"/>
                <a:cs typeface="Arial" pitchFamily="34" charset="0"/>
              </a:rPr>
              <a:t>Tuyú</a:t>
            </a:r>
            <a:r>
              <a:rPr lang="es-ES" sz="2800" dirty="0" smtClean="0">
                <a:latin typeface="Arial" pitchFamily="34" charset="0"/>
                <a:ea typeface="Times New Roman" pitchFamily="18" charset="0"/>
                <a:cs typeface="Arial" pitchFamily="34" charset="0"/>
              </a:rPr>
              <a:t> en el N hasta las cercanías de Bahía Blanca en el SO, ocupa unos 1.700 km</a:t>
            </a:r>
            <a:r>
              <a:rPr lang="es-ES" sz="2800" baseline="30000" dirty="0" smtClean="0">
                <a:latin typeface="Arial" pitchFamily="34" charset="0"/>
                <a:ea typeface="Times New Roman" pitchFamily="18" charset="0"/>
                <a:cs typeface="Arial" pitchFamily="34" charset="0"/>
              </a:rPr>
              <a:t>2 </a:t>
            </a:r>
            <a:r>
              <a:rPr lang="es-ES" sz="2800" dirty="0" smtClean="0">
                <a:latin typeface="Arial" pitchFamily="34" charset="0"/>
                <a:ea typeface="Times New Roman" pitchFamily="18" charset="0"/>
                <a:cs typeface="Arial" pitchFamily="34" charset="0"/>
              </a:rPr>
              <a:t>y tiene 400.000 habitantes estables, aunque durante el verano la  población suele triplicarse debido al turismo. </a:t>
            </a:r>
            <a:endParaRPr lang="es-E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3" name="2 CuadroTexto"/>
          <p:cNvSpPr txBox="1"/>
          <p:nvPr/>
        </p:nvSpPr>
        <p:spPr>
          <a:xfrm>
            <a:off x="5143504" y="142852"/>
            <a:ext cx="3786214" cy="6414577"/>
          </a:xfrm>
          <a:prstGeom prst="rect">
            <a:avLst/>
          </a:prstGeom>
          <a:noFill/>
        </p:spPr>
        <p:txBody>
          <a:bodyPr wrap="square" rtlCol="0">
            <a:spAutoFit/>
          </a:bodyPr>
          <a:lstStyle/>
          <a:p>
            <a:pPr>
              <a:lnSpc>
                <a:spcPts val="2900"/>
              </a:lnSpc>
            </a:pPr>
            <a:r>
              <a:rPr lang="es-ES" sz="2800" dirty="0" smtClean="0">
                <a:latin typeface="Arial" pitchFamily="34" charset="0"/>
                <a:cs typeface="Arial" pitchFamily="34" charset="0"/>
              </a:rPr>
              <a:t>De las regiones con más de 0,05 mg/L de As disuelto, se destaca por su tamaño la que presenta contenidos entre 0,05 y 0,1 mg/L; ocupa unos</a:t>
            </a:r>
            <a:r>
              <a:rPr lang="es-ES" sz="2800" b="1" dirty="0" smtClean="0">
                <a:latin typeface="Arial" pitchFamily="34" charset="0"/>
                <a:cs typeface="Arial" pitchFamily="34" charset="0"/>
              </a:rPr>
              <a:t> </a:t>
            </a:r>
            <a:r>
              <a:rPr lang="es-ES" sz="2800" dirty="0" smtClean="0">
                <a:latin typeface="Arial" pitchFamily="34" charset="0"/>
                <a:cs typeface="Arial" pitchFamily="34" charset="0"/>
              </a:rPr>
              <a:t>178.000</a:t>
            </a:r>
            <a:r>
              <a:rPr lang="es-ES" sz="2800" b="1" dirty="0" smtClean="0">
                <a:latin typeface="Arial" pitchFamily="34" charset="0"/>
                <a:cs typeface="Arial" pitchFamily="34" charset="0"/>
              </a:rPr>
              <a:t> </a:t>
            </a:r>
            <a:r>
              <a:rPr lang="es-ES" sz="2800" dirty="0" smtClean="0">
                <a:latin typeface="Arial" pitchFamily="34" charset="0"/>
                <a:cs typeface="Arial" pitchFamily="34" charset="0"/>
              </a:rPr>
              <a:t>km2, pero alberga sólo a 470.000 habitantes (3% del total), que se abastecen fundamentalmente del Acuífero Pampeano, con un promedio de 0,075 mg/L de As.</a:t>
            </a:r>
            <a:endParaRPr lang="es-E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13313" name="Rectangle 1"/>
          <p:cNvSpPr>
            <a:spLocks noChangeArrowheads="1"/>
          </p:cNvSpPr>
          <p:nvPr/>
        </p:nvSpPr>
        <p:spPr bwMode="auto">
          <a:xfrm>
            <a:off x="5214942" y="142852"/>
            <a:ext cx="3929058" cy="66325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ts val="3000"/>
              </a:lnSpc>
              <a:spcBef>
                <a:spcPct val="0"/>
              </a:spcBef>
              <a:spcAft>
                <a:spcPct val="0"/>
              </a:spcAft>
              <a:buClrTx/>
              <a:buSzTx/>
              <a:buFontTx/>
              <a:buNone/>
              <a:tabLst>
                <a:tab pos="180975" algn="l"/>
              </a:tabLst>
            </a:pP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Las que superan 0,1 mg/L, se dispersan en forma de parches en: la vecindad de la Bahía Samborombón (5.600 km2), el NO 44.200 km2), el S (Tres Arroyos - 7.600 km2) y en el bastón al S de Bahía Blanca (</a:t>
            </a:r>
            <a:r>
              <a:rPr kumimoji="0" lang="es-E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Villarino</a:t>
            </a: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 de Patagones – 31.600 km2); en conjunto abarcan unos 89.000 km2 y albergan a 880.000 habitantes (6% del total de la Provincia). </a:t>
            </a:r>
            <a:endParaRPr kumimoji="0" lang="es-ES" sz="2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CuadroTexto"/>
          <p:cNvSpPr txBox="1"/>
          <p:nvPr/>
        </p:nvSpPr>
        <p:spPr>
          <a:xfrm>
            <a:off x="0" y="214290"/>
            <a:ext cx="9001156" cy="7694414"/>
          </a:xfrm>
          <a:prstGeom prst="rect">
            <a:avLst/>
          </a:prstGeom>
          <a:noFill/>
        </p:spPr>
        <p:txBody>
          <a:bodyPr wrap="square" rtlCol="0">
            <a:spAutoFit/>
          </a:bodyPr>
          <a:lstStyle/>
          <a:p>
            <a:pPr algn="ctr"/>
            <a:r>
              <a:rPr lang="es-ES" sz="3200" b="1" dirty="0" smtClean="0">
                <a:solidFill>
                  <a:srgbClr val="1200FE"/>
                </a:solidFill>
              </a:rPr>
              <a:t>Conclusiones</a:t>
            </a:r>
            <a:endParaRPr lang="es-ES" sz="3200" dirty="0" smtClean="0">
              <a:solidFill>
                <a:srgbClr val="1200FE"/>
              </a:solidFill>
            </a:endParaRPr>
          </a:p>
          <a:p>
            <a:pPr>
              <a:lnSpc>
                <a:spcPts val="3000"/>
              </a:lnSpc>
              <a:buFont typeface="Wingdings" pitchFamily="2" charset="2"/>
              <a:buChar char="v"/>
            </a:pPr>
            <a:r>
              <a:rPr lang="es-ES" sz="2800" dirty="0" smtClean="0">
                <a:latin typeface="Arial" pitchFamily="34" charset="0"/>
                <a:cs typeface="Arial" pitchFamily="34" charset="0"/>
              </a:rPr>
              <a:t> </a:t>
            </a:r>
            <a:r>
              <a:rPr lang="es-ES" sz="2800" dirty="0" smtClean="0">
                <a:solidFill>
                  <a:srgbClr val="C00000"/>
                </a:solidFill>
                <a:latin typeface="Arial" pitchFamily="34" charset="0"/>
                <a:cs typeface="Arial" pitchFamily="34" charset="0"/>
              </a:rPr>
              <a:t>La mayor parte del As incorporado a los acuíferos que se aprovechan para abastecimiento humano en la Provincia de Buenos Aires y en el resto del país, tiene origen natural y provino de la disolución de minerales vinculados a las erupciones volcánicas y a la actividad hidrotermal, principalmente en la Cordillera de los Andes, en los últimos 5 millones de años. El principal agente de transporte desde la Cordillera hacia el Este, hasta alcanzar a la Llanura Chaco-pampeana fue el viento, que produjo la acumulación del Loess Pampeano, en el que se intercalan cenizas volcánicas (tobas) con vidrio del mismo origen (obsidiana), el que aparece como uno de los principales generadores del As en el agua subterránea.</a:t>
            </a: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CuadroTexto"/>
          <p:cNvSpPr txBox="1"/>
          <p:nvPr/>
        </p:nvSpPr>
        <p:spPr>
          <a:xfrm>
            <a:off x="357158" y="357166"/>
            <a:ext cx="8429684" cy="369332"/>
          </a:xfrm>
          <a:prstGeom prst="rect">
            <a:avLst/>
          </a:prstGeom>
          <a:noFill/>
        </p:spPr>
        <p:txBody>
          <a:bodyPr wrap="square" rtlCol="0">
            <a:spAutoFit/>
          </a:bodyPr>
          <a:lstStyle/>
          <a:p>
            <a:endParaRPr lang="es-ES" dirty="0"/>
          </a:p>
        </p:txBody>
      </p:sp>
      <p:sp>
        <p:nvSpPr>
          <p:cNvPr id="3" name="2 CuadroTexto"/>
          <p:cNvSpPr txBox="1"/>
          <p:nvPr/>
        </p:nvSpPr>
        <p:spPr>
          <a:xfrm>
            <a:off x="142844" y="214290"/>
            <a:ext cx="8786874" cy="6632585"/>
          </a:xfrm>
          <a:prstGeom prst="rect">
            <a:avLst/>
          </a:prstGeom>
          <a:noFill/>
        </p:spPr>
        <p:txBody>
          <a:bodyPr wrap="square" rtlCol="0">
            <a:spAutoFit/>
          </a:bodyPr>
          <a:lstStyle/>
          <a:p>
            <a:pPr lvl="0">
              <a:lnSpc>
                <a:spcPts val="3000"/>
              </a:lnSpc>
              <a:buFont typeface="Wingdings" pitchFamily="2" charset="2"/>
              <a:buChar char="v"/>
            </a:pPr>
            <a:r>
              <a:rPr lang="es-ES" dirty="0" smtClean="0">
                <a:latin typeface="Arial" pitchFamily="34" charset="0"/>
                <a:cs typeface="Arial" pitchFamily="34" charset="0"/>
              </a:rPr>
              <a:t> </a:t>
            </a:r>
            <a:r>
              <a:rPr lang="es-ES" sz="2800" dirty="0" smtClean="0">
                <a:solidFill>
                  <a:srgbClr val="1200FE"/>
                </a:solidFill>
                <a:latin typeface="Arial" pitchFamily="34" charset="0"/>
                <a:cs typeface="Arial" pitchFamily="34" charset="0"/>
              </a:rPr>
              <a:t>Considerando la normativa sobre potabilidad respecto al As vigente en la Provincia de Buenos Aires, que establece un límite tolerable de 0,05 mg/L, existe un marcado predominio </a:t>
            </a:r>
            <a:r>
              <a:rPr lang="es-ES" sz="2800" dirty="0" err="1" smtClean="0">
                <a:solidFill>
                  <a:srgbClr val="1200FE"/>
                </a:solidFill>
                <a:latin typeface="Arial" pitchFamily="34" charset="0"/>
                <a:cs typeface="Arial" pitchFamily="34" charset="0"/>
              </a:rPr>
              <a:t>areal</a:t>
            </a:r>
            <a:r>
              <a:rPr lang="es-ES" sz="2800" dirty="0" smtClean="0">
                <a:solidFill>
                  <a:srgbClr val="1200FE"/>
                </a:solidFill>
                <a:latin typeface="Arial" pitchFamily="34" charset="0"/>
                <a:cs typeface="Arial" pitchFamily="34" charset="0"/>
              </a:rPr>
              <a:t> de concentraciones superiores a dicho valor. Así, el 87% del territorio provincial (267.000 km2) tiene agua subterránea con más de 0,05 mg/L y sólo el 13% (40.000 km2) presenta contenidos menores. </a:t>
            </a:r>
            <a:r>
              <a:rPr lang="es-ES" sz="2800" b="1" dirty="0" smtClean="0">
                <a:solidFill>
                  <a:srgbClr val="FF0000"/>
                </a:solidFill>
                <a:latin typeface="Arial" pitchFamily="34" charset="0"/>
                <a:cs typeface="Arial" pitchFamily="34" charset="0"/>
              </a:rPr>
              <a:t>Esta condición, afortunadamente, no se repite cuando se analiza la cantidad de habitantes potencialmente afectados, porque los sitios de mayor concentración poblacional están ubicados dentro de ámbitos con tenores menores a 0,05 mg/L. Esto se verifica para el 91% de la población total de la provincia y por ende, sólo el 9% restante, habita en regiones con más de 0,05 mg/L de As total disuelto en el agua subterránea. </a:t>
            </a:r>
            <a:endParaRPr lang="es-ES" sz="2800"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3 Rectángulo"/>
          <p:cNvSpPr/>
          <p:nvPr/>
        </p:nvSpPr>
        <p:spPr>
          <a:xfrm>
            <a:off x="214282" y="642918"/>
            <a:ext cx="8572560" cy="7694414"/>
          </a:xfrm>
          <a:prstGeom prst="rect">
            <a:avLst/>
          </a:prstGeom>
        </p:spPr>
        <p:txBody>
          <a:bodyPr wrap="square">
            <a:spAutoFit/>
          </a:bodyPr>
          <a:lstStyle/>
          <a:p>
            <a:pPr lvl="0">
              <a:buFont typeface="Wingdings" pitchFamily="2" charset="2"/>
              <a:buChar char="v"/>
            </a:pPr>
            <a:r>
              <a:rPr lang="es-ES" dirty="0" smtClean="0"/>
              <a:t> </a:t>
            </a:r>
            <a:r>
              <a:rPr lang="es-ES" sz="2800" dirty="0" smtClean="0">
                <a:latin typeface="Arial" pitchFamily="34" charset="0"/>
                <a:cs typeface="Arial" pitchFamily="34" charset="0"/>
              </a:rPr>
              <a:t>A nivel de país existen notorias diferencias en las normativas respecto al contenido de As en el agua potable y esto se verifica hasta en provincias limítrofes. Así, frente a los 0,05 mg/L de la Provincia de Buenos Aires, La Pampa adopta 0,15 mg/L, Santa Fe 0,1 Córdoba y Río Negro 0,05 mg/L y Entre Ríos 0,01 mg/L. </a:t>
            </a:r>
            <a:r>
              <a:rPr lang="es-ES" sz="2800" b="1" dirty="0" smtClean="0">
                <a:solidFill>
                  <a:srgbClr val="FF0000"/>
                </a:solidFill>
                <a:latin typeface="Arial" pitchFamily="34" charset="0"/>
                <a:cs typeface="Arial" pitchFamily="34" charset="0"/>
              </a:rPr>
              <a:t>Sin embargo, en ninguno de los casos existen estudios toxicológicos basados en una cantidad representativa de habitantes y a lo largo de un lapso de tiempo que también resulte representativo, para establecer con mayor certeza el límite de potabilidad respecto al As.</a:t>
            </a:r>
            <a:endParaRPr lang="es-ES" sz="2800" dirty="0" smtClean="0">
              <a:solidFill>
                <a:srgbClr val="FF0000"/>
              </a:solidFill>
              <a:latin typeface="Arial" pitchFamily="34" charset="0"/>
              <a:cs typeface="Arial" pitchFamily="34" charset="0"/>
            </a:endParaRP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a:p>
            <a:pPr lvl="0"/>
            <a:endParaRPr lang="es-ES" sz="2800" dirty="0" smtClean="0">
              <a:latin typeface="Arial" pitchFamily="34" charset="0"/>
              <a:cs typeface="Arial" pitchFamily="34" charset="0"/>
            </a:endParaRPr>
          </a:p>
          <a:p>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282" y="1357298"/>
            <a:ext cx="8643998" cy="3970318"/>
          </a:xfrm>
          <a:prstGeom prst="rect">
            <a:avLst/>
          </a:prstGeom>
          <a:noFill/>
        </p:spPr>
        <p:txBody>
          <a:bodyPr wrap="square" rtlCol="0">
            <a:spAutoFit/>
          </a:bodyPr>
          <a:lstStyle/>
          <a:p>
            <a:pPr lvl="0">
              <a:buFont typeface="Wingdings" pitchFamily="2" charset="2"/>
              <a:buChar char="v"/>
            </a:pPr>
            <a:r>
              <a:rPr lang="es-ES" dirty="0" smtClean="0">
                <a:latin typeface="Arial" pitchFamily="34" charset="0"/>
                <a:cs typeface="Arial" pitchFamily="34" charset="0"/>
              </a:rPr>
              <a:t> </a:t>
            </a:r>
            <a:r>
              <a:rPr lang="es-ES" sz="2800" dirty="0" smtClean="0">
                <a:latin typeface="Arial" pitchFamily="34" charset="0"/>
                <a:cs typeface="Arial" pitchFamily="34" charset="0"/>
              </a:rPr>
              <a:t>Existen numerosos procesos para bajar el contenido de As en el agua, </a:t>
            </a:r>
            <a:r>
              <a:rPr lang="es-ES" sz="2800" b="1" dirty="0" smtClean="0">
                <a:solidFill>
                  <a:srgbClr val="FF0000"/>
                </a:solidFill>
                <a:latin typeface="Arial" pitchFamily="34" charset="0"/>
                <a:cs typeface="Arial" pitchFamily="34" charset="0"/>
              </a:rPr>
              <a:t>pero cualquiera que se emplee termina en un efluente líquido, sólido o semisólido, de alto riesgo para la salud y el ambiente, por lo que resulta indispensable prever su disposición final en condiciones de máxima seguridad. Este requisito constituye el inconveniente principal con que se enfrentan las plantas reductoras de As.</a:t>
            </a:r>
            <a:endParaRPr lang="es-ES" sz="2800" dirty="0" smtClean="0">
              <a:solidFill>
                <a:srgbClr val="FF0000"/>
              </a:solidFill>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42900"/>
            <a:ext cx="9144000" cy="7094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80975" algn="l"/>
              </a:tabLst>
            </a:pPr>
            <a:r>
              <a:rPr kumimoji="0" lang="es-ES"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Recomendaciones</a:t>
            </a:r>
            <a:endParaRPr kumimoji="0" lang="es-E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ts val="2700"/>
              </a:lnSpc>
              <a:spcBef>
                <a:spcPct val="0"/>
              </a:spcBef>
              <a:spcAft>
                <a:spcPct val="0"/>
              </a:spcAft>
              <a:buClrTx/>
              <a:buSzTx/>
              <a:buFontTx/>
              <a:buChar char="•"/>
              <a:tabLst>
                <a:tab pos="180975" algn="l"/>
              </a:tabLst>
            </a:pPr>
            <a:r>
              <a:rPr kumimoji="0" lang="es-ES" sz="2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Realizar estudios toxicológicos en una cantidad representativa de habitantes, eligiendo un lapso de tiempo que también resulte representativo (40 - 50 años), en sitios con tenores altos medios y bajos de As y también investigar sobre los hábitos respecto a la cantidad de agua consumida. </a:t>
            </a:r>
            <a:r>
              <a:rPr kumimoji="0" lang="es-ES" sz="27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El objetivo es establecer con fundamento una norma de potabilidad que asegure la salud de la población y no copiar fielmente, como sucede generalmente, a las que rigen en otros países que tienen otras realidades y mayores recursos, como EUA, Canadá, Comunidad Europea, o a las propuestas por otras instituciones como la OMS.</a:t>
            </a:r>
            <a:endParaRPr kumimoji="0" lang="es-ES" sz="2700" b="0"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ts val="2700"/>
              </a:lnSpc>
              <a:spcBef>
                <a:spcPct val="0"/>
              </a:spcBef>
              <a:spcAft>
                <a:spcPct val="0"/>
              </a:spcAft>
              <a:buClrTx/>
              <a:buSzTx/>
              <a:buFontTx/>
              <a:buChar char="•"/>
              <a:tabLst>
                <a:tab pos="180975" algn="l"/>
              </a:tabLst>
            </a:pPr>
            <a:r>
              <a:rPr kumimoji="0" lang="es-ES" sz="2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Diferenciar en los análisis químicos al As</a:t>
            </a:r>
            <a:r>
              <a:rPr kumimoji="0" lang="es-ES" sz="27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5</a:t>
            </a:r>
            <a:r>
              <a:rPr kumimoji="0" lang="es-ES" sz="2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del As</a:t>
            </a:r>
            <a:r>
              <a:rPr kumimoji="0" lang="es-ES" sz="27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3</a:t>
            </a:r>
            <a:r>
              <a:rPr kumimoji="0" lang="es-ES" sz="2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debido a que el último es más tóxico que el primero. Actualmente, la gran mayoría de las normas nacionales y extranjeras sobre potabilidad, consideran sólo al As total, por lo que la diferenciación apunta a tener un mejor conocimiento futuro sobre la incidencia del As en el ser humano.</a:t>
            </a:r>
            <a:endParaRPr kumimoji="0" lang="es-ES" sz="27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0975" algn="l"/>
              </a:tabLst>
            </a:pPr>
            <a:endParaRPr kumimoji="0" lang="es-ES"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0"/>
            <a:ext cx="9144000" cy="2154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180975" algn="l"/>
              </a:tabLst>
            </a:pPr>
            <a:r>
              <a:rPr kumimoji="0" lang="es-ES" sz="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s-ES" sz="1800" b="0" i="0" u="none" strike="noStrike" cap="none" normalizeH="0" baseline="0" dirty="0" smtClean="0">
              <a:ln>
                <a:noFill/>
              </a:ln>
              <a:solidFill>
                <a:schemeClr val="tx1"/>
              </a:solidFill>
              <a:effectLst/>
              <a:latin typeface="Arial" pitchFamily="34" charset="0"/>
            </a:endParaRPr>
          </a:p>
        </p:txBody>
      </p:sp>
      <p:sp>
        <p:nvSpPr>
          <p:cNvPr id="4" name="3 Rectángulo"/>
          <p:cNvSpPr/>
          <p:nvPr/>
        </p:nvSpPr>
        <p:spPr>
          <a:xfrm>
            <a:off x="1214414" y="1000108"/>
            <a:ext cx="6929486" cy="4308872"/>
          </a:xfrm>
          <a:prstGeom prst="rect">
            <a:avLst/>
          </a:prstGeom>
        </p:spPr>
        <p:txBody>
          <a:bodyPr wrap="square" anchor="ctr">
            <a:spAutoFit/>
          </a:bodyPr>
          <a:lstStyle/>
          <a:p>
            <a:pPr lvl="0" algn="just" eaLnBrk="0" fontAlgn="base" hangingPunct="0">
              <a:spcBef>
                <a:spcPct val="0"/>
              </a:spcBef>
              <a:spcAft>
                <a:spcPct val="0"/>
              </a:spcAft>
              <a:tabLst>
                <a:tab pos="180975" algn="l"/>
              </a:tabLst>
            </a:pPr>
            <a:endParaRPr lang="es-ES"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tabLst>
                <a:tab pos="180975" algn="l"/>
              </a:tabLst>
            </a:pPr>
            <a:r>
              <a:rPr lang="es-ES" sz="3200" b="1" dirty="0" smtClean="0">
                <a:latin typeface="Arial" pitchFamily="34" charset="0"/>
                <a:ea typeface="Times New Roman" pitchFamily="18" charset="0"/>
                <a:cs typeface="Arial" pitchFamily="34" charset="0"/>
              </a:rPr>
              <a:t>Objetivo</a:t>
            </a:r>
          </a:p>
          <a:p>
            <a:pPr lvl="0" algn="just" eaLnBrk="0" fontAlgn="base" hangingPunct="0">
              <a:spcBef>
                <a:spcPct val="0"/>
              </a:spcBef>
              <a:spcAft>
                <a:spcPct val="0"/>
              </a:spcAft>
              <a:tabLst>
                <a:tab pos="180975" algn="l"/>
              </a:tabLst>
            </a:pPr>
            <a:r>
              <a:rPr lang="es-ES" sz="2800" dirty="0" smtClean="0">
                <a:solidFill>
                  <a:srgbClr val="FF2121"/>
                </a:solidFill>
                <a:latin typeface="Arial" pitchFamily="34" charset="0"/>
                <a:ea typeface="Times New Roman" pitchFamily="18" charset="0"/>
                <a:cs typeface="Arial" pitchFamily="34" charset="0"/>
              </a:rPr>
              <a:t>Brindar una imagen a escala regional de la distribución del As en el agua subterránea empleada para consumo humano en la Provincia de Buenos Aires, en el entendimiento de que el conocimiento regional constituye la base indispensable para cualquier investigación localizada o de mayor detalle.  </a:t>
            </a:r>
            <a:endParaRPr lang="es-ES" sz="2800" dirty="0" smtClean="0">
              <a:solidFill>
                <a:srgbClr val="FF2121"/>
              </a:solidFill>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4 Rectángulo"/>
          <p:cNvSpPr/>
          <p:nvPr/>
        </p:nvSpPr>
        <p:spPr>
          <a:xfrm>
            <a:off x="357158" y="240804"/>
            <a:ext cx="8501122" cy="6186309"/>
          </a:xfrm>
          <a:prstGeom prst="rect">
            <a:avLst/>
          </a:prstGeom>
        </p:spPr>
        <p:txBody>
          <a:bodyPr wrap="square">
            <a:spAutoFit/>
          </a:bodyPr>
          <a:lstStyle/>
          <a:p>
            <a:pPr lvl="0" algn="ctr" fontAlgn="base">
              <a:spcBef>
                <a:spcPct val="0"/>
              </a:spcBef>
              <a:spcAft>
                <a:spcPct val="0"/>
              </a:spcAft>
              <a:tabLst>
                <a:tab pos="180975" algn="l"/>
              </a:tabLst>
            </a:pPr>
            <a:r>
              <a:rPr lang="es-ES" sz="3200" b="1" dirty="0" smtClean="0">
                <a:latin typeface="Arial" pitchFamily="34" charset="0"/>
                <a:ea typeface="Times New Roman" pitchFamily="18" charset="0"/>
                <a:cs typeface="Arial" pitchFamily="34" charset="0"/>
              </a:rPr>
              <a:t>Metodología</a:t>
            </a:r>
            <a:endParaRPr lang="es-ES" sz="3200" dirty="0" smtClean="0">
              <a:latin typeface="Arial" pitchFamily="34" charset="0"/>
            </a:endParaRPr>
          </a:p>
          <a:p>
            <a:pPr lvl="0" algn="just" eaLnBrk="0" fontAlgn="base" hangingPunct="0">
              <a:spcBef>
                <a:spcPct val="0"/>
              </a:spcBef>
              <a:spcAft>
                <a:spcPct val="0"/>
              </a:spcAft>
              <a:tabLst>
                <a:tab pos="180975" algn="l"/>
              </a:tabLst>
            </a:pPr>
            <a:r>
              <a:rPr lang="es-ES" b="1" dirty="0" smtClean="0">
                <a:solidFill>
                  <a:srgbClr val="008DF6"/>
                </a:solidFill>
                <a:latin typeface="Arial" pitchFamily="34" charset="0"/>
                <a:ea typeface="Times New Roman" pitchFamily="18" charset="0"/>
                <a:cs typeface="Arial" pitchFamily="34" charset="0"/>
              </a:rPr>
              <a:t>	</a:t>
            </a:r>
            <a:r>
              <a:rPr lang="es-ES" sz="2800" dirty="0" smtClean="0">
                <a:solidFill>
                  <a:srgbClr val="1200FE"/>
                </a:solidFill>
                <a:latin typeface="Arial" pitchFamily="34" charset="0"/>
                <a:ea typeface="Times New Roman" pitchFamily="18" charset="0"/>
                <a:cs typeface="Arial" pitchFamily="34" charset="0"/>
              </a:rPr>
              <a:t>Para la elaboración cartográfica, se dispuso de los resultados de 640 análisis químicos, con contenidos de As total, de muestras tomadas en 74 partidos y 159 localidades de la Provincia de Buenos Aires. La mayoría de las muestras provinieron de cooperativas para el abastecimiento de agua potable, que captan del Acuífero Pampeano, de los médanos de la Pampa Arenosa y de las dunas de la costa Atlántica Bonaerense. También se dispuso de los resultados del Acuífero Puelche en los partidos servidos por ABSA y AYSA, en La Plata y el Conurbano de Buenos Aires.</a:t>
            </a:r>
            <a:endParaRPr lang="es-ES" sz="2800" dirty="0" smtClean="0">
              <a:solidFill>
                <a:srgbClr val="1200FE"/>
              </a:solidFill>
              <a:latin typeface="Arial" pitchFamily="34" charset="0"/>
            </a:endParaRPr>
          </a:p>
          <a:p>
            <a:pPr lvl="0" algn="just" eaLnBrk="0" fontAlgn="base" hangingPunct="0">
              <a:spcBef>
                <a:spcPct val="0"/>
              </a:spcBef>
              <a:spcAft>
                <a:spcPct val="0"/>
              </a:spcAft>
              <a:tabLst>
                <a:tab pos="180975" algn="l"/>
              </a:tabLst>
            </a:pPr>
            <a:r>
              <a:rPr lang="es-ES" sz="2800" dirty="0" smtClean="0">
                <a:solidFill>
                  <a:srgbClr val="008DF6"/>
                </a:solidFill>
                <a:latin typeface="Arial" pitchFamily="34" charset="0"/>
                <a:ea typeface="Times New Roman" pitchFamily="18" charset="0"/>
                <a:cs typeface="Arial" pitchFamily="34" charset="0"/>
              </a:rPr>
              <a:t>	</a:t>
            </a:r>
            <a:endParaRPr lang="es-ES" sz="2800" dirty="0" smtClean="0">
              <a:solidFill>
                <a:srgbClr val="008DF6"/>
              </a:solidFill>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Rectángulo"/>
          <p:cNvSpPr/>
          <p:nvPr/>
        </p:nvSpPr>
        <p:spPr>
          <a:xfrm>
            <a:off x="285720" y="214290"/>
            <a:ext cx="8501122" cy="6606184"/>
          </a:xfrm>
          <a:prstGeom prst="rect">
            <a:avLst/>
          </a:prstGeom>
        </p:spPr>
        <p:txBody>
          <a:bodyPr wrap="square">
            <a:spAutoFit/>
          </a:bodyPr>
          <a:lstStyle/>
          <a:p>
            <a:pPr lvl="0" indent="180975" algn="ctr" fontAlgn="base">
              <a:spcBef>
                <a:spcPct val="0"/>
              </a:spcBef>
              <a:spcAft>
                <a:spcPct val="0"/>
              </a:spcAft>
              <a:tabLst>
                <a:tab pos="180975" algn="l"/>
              </a:tabLst>
            </a:pPr>
            <a:r>
              <a:rPr lang="es-ES" sz="3200" b="1" dirty="0" smtClean="0">
                <a:solidFill>
                  <a:srgbClr val="0081E2"/>
                </a:solidFill>
                <a:latin typeface="Arial" pitchFamily="34" charset="0"/>
                <a:ea typeface="Times New Roman" pitchFamily="18" charset="0"/>
                <a:cs typeface="Arial" pitchFamily="34" charset="0"/>
              </a:rPr>
              <a:t>Incidencia en la salud</a:t>
            </a:r>
            <a:endParaRPr lang="es-ES" sz="3200" dirty="0" smtClean="0">
              <a:solidFill>
                <a:srgbClr val="0081E2"/>
              </a:solidFill>
              <a:latin typeface="Arial" pitchFamily="34" charset="0"/>
            </a:endParaRPr>
          </a:p>
          <a:p>
            <a:pPr lvl="0" indent="180975" algn="just" eaLnBrk="0" fontAlgn="base" hangingPunct="0">
              <a:spcBef>
                <a:spcPct val="0"/>
              </a:spcBef>
              <a:spcAft>
                <a:spcPct val="0"/>
              </a:spcAft>
              <a:tabLst>
                <a:tab pos="180975" algn="l"/>
              </a:tabLst>
            </a:pPr>
            <a:r>
              <a:rPr lang="es-ES" sz="2800" dirty="0" smtClean="0">
                <a:latin typeface="Arial" pitchFamily="34" charset="0"/>
                <a:ea typeface="Times New Roman" pitchFamily="18" charset="0"/>
                <a:cs typeface="Arial" pitchFamily="34" charset="0"/>
              </a:rPr>
              <a:t>El Arsénico</a:t>
            </a:r>
            <a:r>
              <a:rPr lang="es-ES" sz="2800" b="1" dirty="0" smtClean="0">
                <a:latin typeface="Arial" pitchFamily="34" charset="0"/>
                <a:ea typeface="Times New Roman" pitchFamily="18" charset="0"/>
                <a:cs typeface="Arial" pitchFamily="34" charset="0"/>
              </a:rPr>
              <a:t> </a:t>
            </a:r>
            <a:r>
              <a:rPr lang="es-ES" sz="2800" dirty="0" smtClean="0">
                <a:latin typeface="Arial" pitchFamily="34" charset="0"/>
                <a:ea typeface="Times New Roman" pitchFamily="18" charset="0"/>
                <a:cs typeface="Arial" pitchFamily="34" charset="0"/>
              </a:rPr>
              <a:t>es uno</a:t>
            </a:r>
            <a:r>
              <a:rPr lang="es-ES" sz="2800" b="1" dirty="0" smtClean="0">
                <a:latin typeface="Arial" pitchFamily="34" charset="0"/>
                <a:ea typeface="Times New Roman" pitchFamily="18" charset="0"/>
                <a:cs typeface="Arial" pitchFamily="34" charset="0"/>
              </a:rPr>
              <a:t> </a:t>
            </a:r>
            <a:r>
              <a:rPr lang="es-ES" sz="2800" dirty="0" smtClean="0">
                <a:latin typeface="Arial" pitchFamily="34" charset="0"/>
                <a:ea typeface="Times New Roman" pitchFamily="18" charset="0"/>
                <a:cs typeface="Arial" pitchFamily="34" charset="0"/>
              </a:rPr>
              <a:t>de los elementos que por su elevada toxicidad, ejerce una significativa limitación sobre la potabilidad. La ingestión prolongada de agua con tenores elevados de As, produce severos daños en el organismo humano, dando lugar a una enfermedad conocida como </a:t>
            </a:r>
            <a:r>
              <a:rPr lang="es-ES" sz="2800" b="1" dirty="0" smtClean="0">
                <a:latin typeface="Arial" pitchFamily="34" charset="0"/>
                <a:ea typeface="Times New Roman" pitchFamily="18" charset="0"/>
                <a:cs typeface="Arial" pitchFamily="34" charset="0"/>
              </a:rPr>
              <a:t>hidroarsenicismo crónico regional endémico (HACRE)</a:t>
            </a:r>
            <a:r>
              <a:rPr lang="es-ES" sz="2800" dirty="0" smtClean="0">
                <a:latin typeface="Arial" pitchFamily="34" charset="0"/>
                <a:ea typeface="Times New Roman" pitchFamily="18" charset="0"/>
                <a:cs typeface="Arial" pitchFamily="34" charset="0"/>
              </a:rPr>
              <a:t>. </a:t>
            </a:r>
            <a:endParaRPr lang="es-ES" sz="2800" dirty="0" smtClean="0">
              <a:latin typeface="Arial" pitchFamily="34" charset="0"/>
            </a:endParaRPr>
          </a:p>
          <a:p>
            <a:pPr lvl="0" indent="180975" algn="just" eaLnBrk="0" fontAlgn="base" hangingPunct="0">
              <a:spcBef>
                <a:spcPct val="0"/>
              </a:spcBef>
              <a:spcAft>
                <a:spcPct val="0"/>
              </a:spcAft>
              <a:tabLst>
                <a:tab pos="180975" algn="l"/>
              </a:tabLst>
            </a:pPr>
            <a:r>
              <a:rPr lang="es-ES" sz="2800" dirty="0" smtClean="0">
                <a:latin typeface="Arial" pitchFamily="34" charset="0"/>
                <a:ea typeface="Times New Roman" pitchFamily="18" charset="0"/>
                <a:cs typeface="Arial" pitchFamily="34" charset="0"/>
              </a:rPr>
              <a:t>Los trastornos característicos que resultan de la exposición crónica son: engrosamiento de palmas y plantas (queratodermia), aumento de la pigmentación de la piel y aparición de cáncer cutáneo. Además, es bastante frecuente el cáncer de pulmón, de laringe y de hígado.	</a:t>
            </a:r>
            <a:endParaRPr lang="es-ES" sz="2800" dirty="0" smtClean="0">
              <a:latin typeface="Arial" pitchFamily="34" charset="0"/>
            </a:endParaRPr>
          </a:p>
          <a:p>
            <a:pPr lvl="0" indent="180975" algn="just" eaLnBrk="0" fontAlgn="base" hangingPunct="0">
              <a:spcBef>
                <a:spcPct val="0"/>
              </a:spcBef>
              <a:spcAft>
                <a:spcPct val="0"/>
              </a:spcAft>
              <a:tabLst>
                <a:tab pos="180975" algn="l"/>
              </a:tabLst>
            </a:pPr>
            <a:r>
              <a:rPr lang="es-ES" dirty="0" smtClean="0">
                <a:latin typeface="Arial" pitchFamily="34" charset="0"/>
                <a:ea typeface="Times New Roman" pitchFamily="18" charset="0"/>
                <a:cs typeface="Arial" pitchFamily="34" charset="0"/>
              </a:rPr>
              <a:t>	</a:t>
            </a: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CuadroTexto"/>
          <p:cNvSpPr txBox="1"/>
          <p:nvPr/>
        </p:nvSpPr>
        <p:spPr>
          <a:xfrm>
            <a:off x="928662" y="571480"/>
            <a:ext cx="7572428" cy="5600404"/>
          </a:xfrm>
          <a:prstGeom prst="rect">
            <a:avLst/>
          </a:prstGeom>
          <a:noFill/>
        </p:spPr>
        <p:txBody>
          <a:bodyPr wrap="square" rtlCol="0">
            <a:spAutoFit/>
          </a:bodyPr>
          <a:lstStyle/>
          <a:p>
            <a:pPr lvl="0" algn="ctr"/>
            <a:endParaRPr lang="es-ES" sz="3200" b="1" dirty="0" smtClean="0">
              <a:latin typeface="Arial" pitchFamily="34" charset="0"/>
              <a:ea typeface="Times New Roman" pitchFamily="18" charset="0"/>
              <a:cs typeface="Arial" pitchFamily="34" charset="0"/>
            </a:endParaRPr>
          </a:p>
          <a:p>
            <a:pPr lvl="0" algn="ctr"/>
            <a:r>
              <a:rPr lang="es-ES" sz="3200" b="1" dirty="0" smtClean="0">
                <a:latin typeface="Arial" pitchFamily="34" charset="0"/>
                <a:ea typeface="Times New Roman" pitchFamily="18" charset="0"/>
                <a:cs typeface="Arial" pitchFamily="34" charset="0"/>
              </a:rPr>
              <a:t>Descubrimiento</a:t>
            </a:r>
          </a:p>
          <a:p>
            <a:pPr lvl="0" algn="just"/>
            <a:r>
              <a:rPr lang="es-ES" sz="2800" dirty="0" smtClean="0">
                <a:solidFill>
                  <a:srgbClr val="009242"/>
                </a:solidFill>
                <a:latin typeface="Arial" pitchFamily="34" charset="0"/>
                <a:ea typeface="Times New Roman" pitchFamily="18" charset="0"/>
                <a:cs typeface="Arial" pitchFamily="34" charset="0"/>
              </a:rPr>
              <a:t>La intoxicación con As fue mencionada por primera vez en la literatura médica en 1913 por el Dr. Mario Goyenechea en Rosario, al precisar el origen arsenical por ingestión de agua de 2 enfermos provenientes de Bell </a:t>
            </a:r>
            <a:r>
              <a:rPr lang="es-ES" sz="2800" dirty="0" err="1" smtClean="0">
                <a:solidFill>
                  <a:srgbClr val="009242"/>
                </a:solidFill>
                <a:latin typeface="Arial" pitchFamily="34" charset="0"/>
                <a:ea typeface="Times New Roman" pitchFamily="18" charset="0"/>
                <a:cs typeface="Arial" pitchFamily="34" charset="0"/>
              </a:rPr>
              <a:t>Ville</a:t>
            </a:r>
            <a:r>
              <a:rPr lang="es-ES" sz="2800" dirty="0" smtClean="0">
                <a:solidFill>
                  <a:srgbClr val="009242"/>
                </a:solidFill>
                <a:latin typeface="Arial" pitchFamily="34" charset="0"/>
                <a:ea typeface="Times New Roman" pitchFamily="18" charset="0"/>
                <a:cs typeface="Arial" pitchFamily="34" charset="0"/>
              </a:rPr>
              <a:t>, Provincia de Córdoba. En dicha localidad, si bien  era frecuente una sintomatología similar, por lo que se la llamó “Enfermedad de Bell </a:t>
            </a:r>
            <a:r>
              <a:rPr lang="es-ES" sz="2800" dirty="0" err="1" smtClean="0">
                <a:solidFill>
                  <a:srgbClr val="009242"/>
                </a:solidFill>
                <a:latin typeface="Arial" pitchFamily="34" charset="0"/>
                <a:ea typeface="Times New Roman" pitchFamily="18" charset="0"/>
                <a:cs typeface="Arial" pitchFamily="34" charset="0"/>
              </a:rPr>
              <a:t>Ville</a:t>
            </a:r>
            <a:r>
              <a:rPr lang="es-ES" sz="2800" dirty="0" smtClean="0">
                <a:solidFill>
                  <a:srgbClr val="009242"/>
                </a:solidFill>
                <a:latin typeface="Arial" pitchFamily="34" charset="0"/>
                <a:ea typeface="Times New Roman" pitchFamily="18" charset="0"/>
                <a:cs typeface="Arial" pitchFamily="34" charset="0"/>
              </a:rPr>
              <a:t>”, se desconocía el origen de la misma.</a:t>
            </a:r>
            <a:endParaRPr lang="es-ES" sz="2800" dirty="0" smtClean="0">
              <a:solidFill>
                <a:srgbClr val="009242"/>
              </a:solidFill>
              <a:latin typeface="Arial" pitchFamily="34" charset="0"/>
            </a:endParaRPr>
          </a:p>
          <a:p>
            <a:endParaRPr lang="es-ES" sz="2800" dirty="0">
              <a:solidFill>
                <a:srgbClr val="00924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71472" y="357166"/>
            <a:ext cx="7929618"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80975" algn="l"/>
              </a:tabLst>
            </a:pPr>
            <a:r>
              <a:rPr kumimoji="0" lang="es-ES" sz="3200" b="1" i="0" u="none" strike="noStrike" cap="none" normalizeH="0" baseline="0" dirty="0" smtClean="0">
                <a:ln>
                  <a:noFill/>
                </a:ln>
                <a:effectLst/>
                <a:latin typeface="Arial" pitchFamily="34" charset="0"/>
                <a:ea typeface="Times New Roman" pitchFamily="18" charset="0"/>
                <a:cs typeface="Arial" pitchFamily="34" charset="0"/>
              </a:rPr>
              <a:t>Origen</a:t>
            </a:r>
            <a:endParaRPr kumimoji="0" lang="es-ES" sz="32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Lst>
            </a:pPr>
            <a:r>
              <a:rPr lang="es-ES" sz="3200" b="1" dirty="0" smtClean="0">
                <a:solidFill>
                  <a:srgbClr val="CC00FF"/>
                </a:solidFill>
                <a:latin typeface="Arial" pitchFamily="34" charset="0"/>
                <a:ea typeface="Times New Roman" pitchFamily="18" charset="0"/>
                <a:cs typeface="Arial" pitchFamily="34" charset="0"/>
              </a:rPr>
              <a:t>		</a:t>
            </a:r>
            <a:r>
              <a:rPr kumimoji="0" lang="es-ES" sz="2800" b="0" i="0" u="none" strike="noStrike" cap="none" normalizeH="0" baseline="0" dirty="0" smtClean="0">
                <a:ln>
                  <a:noFill/>
                </a:ln>
                <a:solidFill>
                  <a:srgbClr val="CC00FF"/>
                </a:solidFill>
                <a:effectLst/>
                <a:latin typeface="Arial" pitchFamily="34" charset="0"/>
                <a:ea typeface="Times New Roman" pitchFamily="18" charset="0"/>
                <a:cs typeface="Arial" pitchFamily="34" charset="0"/>
              </a:rPr>
              <a:t>La  mayor parte del Arsénico contenido en el agua subterránea de la Argentina tiene origen natural, producto de la disolución de minerales </a:t>
            </a:r>
            <a:r>
              <a:rPr kumimoji="0" lang="es-ES" sz="2800" b="0" i="0" u="none" strike="noStrike" cap="none" normalizeH="0" baseline="0" dirty="0" err="1" smtClean="0">
                <a:ln>
                  <a:noFill/>
                </a:ln>
                <a:solidFill>
                  <a:srgbClr val="CC00FF"/>
                </a:solidFill>
                <a:effectLst/>
                <a:latin typeface="Arial" pitchFamily="34" charset="0"/>
                <a:ea typeface="Times New Roman" pitchFamily="18" charset="0"/>
                <a:cs typeface="Arial" pitchFamily="34" charset="0"/>
              </a:rPr>
              <a:t>arsenicosos</a:t>
            </a:r>
            <a:r>
              <a:rPr kumimoji="0" lang="es-ES" sz="2800" b="0" i="0" u="none" strike="noStrike" cap="none" normalizeH="0" baseline="0" dirty="0" smtClean="0">
                <a:ln>
                  <a:noFill/>
                </a:ln>
                <a:solidFill>
                  <a:srgbClr val="CC00FF"/>
                </a:solidFill>
                <a:effectLst/>
                <a:latin typeface="Arial" pitchFamily="34" charset="0"/>
                <a:ea typeface="Times New Roman" pitchFamily="18" charset="0"/>
                <a:cs typeface="Arial" pitchFamily="34" charset="0"/>
              </a:rPr>
              <a:t> vinculados a las erupciones volcánicas y a la actividad hidrotermal, principalmente en la Cordillera de los Andes, en los últimos 5 millones de años y que se mantiene actualmente, aunque en forma mucho más atenuada. El principal agente de transporte desde la Cordillera hacia el Este, hasta alcanzar a la Llanura Chaco-pampeana fue el viento, que produjo la acumulación del Loess Pampeano.</a:t>
            </a:r>
            <a:endParaRPr kumimoji="0" lang="es-ES" sz="1800" b="0" i="0" u="none" strike="noStrike" cap="none" normalizeH="0" baseline="0" dirty="0" smtClean="0">
              <a:ln>
                <a:noFill/>
              </a:ln>
              <a:solidFill>
                <a:srgbClr val="CC00FF"/>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CuadroTexto"/>
          <p:cNvSpPr txBox="1"/>
          <p:nvPr/>
        </p:nvSpPr>
        <p:spPr>
          <a:xfrm>
            <a:off x="142844" y="214290"/>
            <a:ext cx="8786874" cy="8576707"/>
          </a:xfrm>
          <a:prstGeom prst="rect">
            <a:avLst/>
          </a:prstGeom>
          <a:noFill/>
        </p:spPr>
        <p:txBody>
          <a:bodyPr wrap="square" rtlCol="0">
            <a:spAutoFit/>
          </a:bodyPr>
          <a:lstStyle/>
          <a:p>
            <a:pPr algn="ctr">
              <a:lnSpc>
                <a:spcPts val="3200"/>
              </a:lnSpc>
            </a:pPr>
            <a:r>
              <a:rPr lang="es-ES" sz="3200" b="1" dirty="0" smtClean="0">
                <a:latin typeface="Arial" pitchFamily="34" charset="0"/>
                <a:cs typeface="Arial" pitchFamily="34" charset="0"/>
              </a:rPr>
              <a:t>Potabilidad</a:t>
            </a:r>
            <a:endParaRPr lang="es-ES" sz="3200" dirty="0" smtClean="0">
              <a:latin typeface="Arial" pitchFamily="34" charset="0"/>
              <a:cs typeface="Arial" pitchFamily="34" charset="0"/>
            </a:endParaRPr>
          </a:p>
          <a:p>
            <a:pPr algn="just">
              <a:lnSpc>
                <a:spcPts val="3200"/>
              </a:lnSpc>
            </a:pPr>
            <a:r>
              <a:rPr lang="es-ES" sz="2800" dirty="0" smtClean="0">
                <a:solidFill>
                  <a:srgbClr val="1200FE"/>
                </a:solidFill>
              </a:rPr>
              <a:t>	</a:t>
            </a:r>
            <a:r>
              <a:rPr lang="es-ES" sz="2800" dirty="0" smtClean="0">
                <a:solidFill>
                  <a:srgbClr val="1200FE"/>
                </a:solidFill>
                <a:latin typeface="Arial" pitchFamily="34" charset="0"/>
                <a:cs typeface="Arial" pitchFamily="34" charset="0"/>
              </a:rPr>
              <a:t>Las normas sobre potabilidad, así como sobre la calidad de la mayoría de los alimentos, han ido evolucionando hacia umbrales más estrictos a través del tiempo. El As no es una excepción y así, el Decreto 6553/74 de la Provincia de Buenos Aires, que señalaba como valor </a:t>
            </a:r>
            <a:r>
              <a:rPr lang="es-ES" sz="2800" b="1" dirty="0" smtClean="0">
                <a:solidFill>
                  <a:srgbClr val="FF3300"/>
                </a:solidFill>
                <a:latin typeface="Arial" pitchFamily="34" charset="0"/>
                <a:cs typeface="Arial" pitchFamily="34" charset="0"/>
              </a:rPr>
              <a:t>aconsejable &lt;0,01 aceptable hasta 0,01 y tolerable hasta 0,1 mg/L</a:t>
            </a:r>
            <a:r>
              <a:rPr lang="es-ES" sz="2800" dirty="0" smtClean="0">
                <a:solidFill>
                  <a:srgbClr val="1200FE"/>
                </a:solidFill>
                <a:latin typeface="Arial" pitchFamily="34" charset="0"/>
                <a:cs typeface="Arial" pitchFamily="34" charset="0"/>
              </a:rPr>
              <a:t>, se modificó en 1996, mediante la Ley 11.820, vigente en la actualidad, que estableció sólo un límite </a:t>
            </a:r>
            <a:r>
              <a:rPr lang="es-ES" sz="2800" b="1" dirty="0" smtClean="0">
                <a:solidFill>
                  <a:srgbClr val="FF3300"/>
                </a:solidFill>
                <a:latin typeface="Arial" pitchFamily="34" charset="0"/>
                <a:cs typeface="Arial" pitchFamily="34" charset="0"/>
              </a:rPr>
              <a:t>tolerable de 0,05 mg/L (50 μg/L)</a:t>
            </a:r>
            <a:r>
              <a:rPr lang="es-ES" sz="2800" dirty="0" smtClean="0">
                <a:solidFill>
                  <a:srgbClr val="1200FE"/>
                </a:solidFill>
                <a:latin typeface="Arial" pitchFamily="34" charset="0"/>
                <a:cs typeface="Arial" pitchFamily="34" charset="0"/>
              </a:rPr>
              <a:t>. Al respecto, la Organización Mundial de la Salud (2008) le fija un </a:t>
            </a:r>
            <a:r>
              <a:rPr lang="es-ES" sz="2800" b="1" dirty="0" smtClean="0">
                <a:solidFill>
                  <a:srgbClr val="FF2121"/>
                </a:solidFill>
                <a:latin typeface="Arial" pitchFamily="34" charset="0"/>
                <a:cs typeface="Arial" pitchFamily="34" charset="0"/>
              </a:rPr>
              <a:t>valor de referencia al As de 0,01 mg/L</a:t>
            </a:r>
            <a:r>
              <a:rPr lang="es-ES" sz="2800" dirty="0" smtClean="0">
                <a:solidFill>
                  <a:srgbClr val="FF2121"/>
                </a:solidFill>
                <a:latin typeface="Arial" pitchFamily="34" charset="0"/>
                <a:cs typeface="Arial" pitchFamily="34" charset="0"/>
              </a:rPr>
              <a:t>,</a:t>
            </a:r>
            <a:r>
              <a:rPr lang="es-ES" sz="2800" dirty="0" smtClean="0">
                <a:solidFill>
                  <a:srgbClr val="1200FE"/>
                </a:solidFill>
                <a:latin typeface="Arial" pitchFamily="34" charset="0"/>
                <a:cs typeface="Arial" pitchFamily="34" charset="0"/>
              </a:rPr>
              <a:t> aunque aclarando que es </a:t>
            </a:r>
            <a:r>
              <a:rPr lang="es-ES" sz="2800" b="1" dirty="0" smtClean="0">
                <a:solidFill>
                  <a:srgbClr val="1200FE"/>
                </a:solidFill>
                <a:latin typeface="Arial" pitchFamily="34" charset="0"/>
                <a:cs typeface="Arial" pitchFamily="34" charset="0"/>
              </a:rPr>
              <a:t>“provisional, por haber evidencia de peligro, aunque la información disponible sobre efectos en la salud es limitada”</a:t>
            </a:r>
            <a:r>
              <a:rPr lang="es-ES" sz="2800" dirty="0" smtClean="0">
                <a:solidFill>
                  <a:srgbClr val="1200FE"/>
                </a:solidFill>
                <a:latin typeface="Arial" pitchFamily="34" charset="0"/>
                <a:cs typeface="Arial" pitchFamily="34" charset="0"/>
              </a:rPr>
              <a:t>.</a:t>
            </a:r>
          </a:p>
          <a:p>
            <a:pPr algn="just">
              <a:lnSpc>
                <a:spcPts val="3200"/>
              </a:lnSpc>
            </a:pPr>
            <a:endParaRPr lang="es-ES" sz="2800" dirty="0" smtClean="0">
              <a:solidFill>
                <a:srgbClr val="1200FE"/>
              </a:solidFill>
              <a:latin typeface="Arial" pitchFamily="34" charset="0"/>
              <a:cs typeface="Arial" pitchFamily="34" charset="0"/>
            </a:endParaRPr>
          </a:p>
          <a:p>
            <a:pPr algn="just">
              <a:lnSpc>
                <a:spcPts val="3200"/>
              </a:lnSpc>
            </a:pPr>
            <a:endParaRPr lang="es-ES" sz="2800" dirty="0" smtClean="0">
              <a:solidFill>
                <a:srgbClr val="1200FE"/>
              </a:solidFill>
              <a:latin typeface="Arial" pitchFamily="34" charset="0"/>
              <a:cs typeface="Arial" pitchFamily="34" charset="0"/>
            </a:endParaRPr>
          </a:p>
          <a:p>
            <a:pPr algn="just">
              <a:lnSpc>
                <a:spcPts val="3200"/>
              </a:lnSpc>
            </a:pPr>
            <a:endParaRPr lang="es-ES" sz="2800" dirty="0" smtClean="0">
              <a:solidFill>
                <a:srgbClr val="1200FE"/>
              </a:solidFill>
              <a:latin typeface="Arial" pitchFamily="34" charset="0"/>
              <a:cs typeface="Arial" pitchFamily="34" charset="0"/>
            </a:endParaRPr>
          </a:p>
          <a:p>
            <a:pPr algn="just">
              <a:lnSpc>
                <a:spcPts val="3200"/>
              </a:lnSpc>
            </a:pPr>
            <a:r>
              <a:rPr lang="es-ES" sz="2800" dirty="0" smtClean="0">
                <a:solidFill>
                  <a:srgbClr val="1200FE"/>
                </a:solidFill>
                <a:latin typeface="Arial" pitchFamily="34" charset="0"/>
                <a:cs typeface="Arial" pitchFamily="34" charset="0"/>
              </a:rPr>
              <a:t>  </a:t>
            </a:r>
          </a:p>
          <a:p>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CuadroTexto"/>
          <p:cNvSpPr txBox="1"/>
          <p:nvPr/>
        </p:nvSpPr>
        <p:spPr>
          <a:xfrm>
            <a:off x="285720" y="357166"/>
            <a:ext cx="8572560" cy="6894195"/>
          </a:xfrm>
          <a:prstGeom prst="rect">
            <a:avLst/>
          </a:prstGeom>
          <a:noFill/>
        </p:spPr>
        <p:txBody>
          <a:bodyPr wrap="square" rtlCol="0">
            <a:spAutoFit/>
          </a:bodyPr>
          <a:lstStyle/>
          <a:p>
            <a:pPr algn="ctr"/>
            <a:r>
              <a:rPr lang="es-ES" sz="3200" b="1" dirty="0" smtClean="0">
                <a:solidFill>
                  <a:srgbClr val="1200FE"/>
                </a:solidFill>
                <a:latin typeface="Arial" pitchFamily="34" charset="0"/>
                <a:cs typeface="Arial" pitchFamily="34" charset="0"/>
              </a:rPr>
              <a:t>Movilidad</a:t>
            </a:r>
            <a:endParaRPr lang="es-ES" sz="3200" dirty="0" smtClean="0">
              <a:solidFill>
                <a:srgbClr val="1200FE"/>
              </a:solidFill>
              <a:latin typeface="Arial" pitchFamily="34" charset="0"/>
              <a:cs typeface="Arial" pitchFamily="34" charset="0"/>
            </a:endParaRPr>
          </a:p>
          <a:p>
            <a:pPr algn="just"/>
            <a:r>
              <a:rPr lang="es-ES" dirty="0" smtClean="0"/>
              <a:t>	</a:t>
            </a:r>
            <a:r>
              <a:rPr lang="es-ES" sz="2800" dirty="0" smtClean="0">
                <a:latin typeface="Arial" pitchFamily="34" charset="0"/>
                <a:cs typeface="Arial" pitchFamily="34" charset="0"/>
              </a:rPr>
              <a:t>La movilidad del As depende esencialmente de las condiciones </a:t>
            </a:r>
            <a:r>
              <a:rPr lang="es-ES" sz="2800" dirty="0" err="1" smtClean="0">
                <a:latin typeface="Arial" pitchFamily="34" charset="0"/>
                <a:cs typeface="Arial" pitchFamily="34" charset="0"/>
              </a:rPr>
              <a:t>redox</a:t>
            </a:r>
            <a:r>
              <a:rPr lang="es-ES" sz="2800" dirty="0" smtClean="0">
                <a:latin typeface="Arial" pitchFamily="34" charset="0"/>
                <a:cs typeface="Arial" pitchFamily="34" charset="0"/>
              </a:rPr>
              <a:t> y del pH del agua. En medio oxidante, que es el que prevalece en las aguas subterráneas someras, el Arsénico está disuelto en forma de As</a:t>
            </a:r>
            <a:r>
              <a:rPr lang="es-ES" sz="2800" baseline="30000" dirty="0" smtClean="0">
                <a:latin typeface="Arial" pitchFamily="34" charset="0"/>
                <a:cs typeface="Arial" pitchFamily="34" charset="0"/>
              </a:rPr>
              <a:t>5</a:t>
            </a:r>
            <a:r>
              <a:rPr lang="es-ES" sz="2800" dirty="0" smtClean="0">
                <a:latin typeface="Arial" pitchFamily="34" charset="0"/>
                <a:cs typeface="Arial" pitchFamily="34" charset="0"/>
              </a:rPr>
              <a:t>,</a:t>
            </a:r>
            <a:r>
              <a:rPr lang="es-ES" sz="2800" baseline="30000" dirty="0" smtClean="0">
                <a:latin typeface="Arial" pitchFamily="34" charset="0"/>
                <a:cs typeface="Arial" pitchFamily="34" charset="0"/>
              </a:rPr>
              <a:t> </a:t>
            </a:r>
            <a:r>
              <a:rPr lang="es-ES" sz="2800" dirty="0" smtClean="0">
                <a:latin typeface="Arial" pitchFamily="34" charset="0"/>
                <a:cs typeface="Arial" pitchFamily="34" charset="0"/>
              </a:rPr>
              <a:t>condición que también favorece la disolución de F, B, V, Mo, Se y U. </a:t>
            </a:r>
          </a:p>
          <a:p>
            <a:pPr algn="just"/>
            <a:r>
              <a:rPr lang="es-ES" sz="2800" dirty="0" smtClean="0">
                <a:latin typeface="Arial" pitchFamily="34" charset="0"/>
                <a:cs typeface="Arial" pitchFamily="34" charset="0"/>
              </a:rPr>
              <a:t>	En medio reductor, el Arsénico se presenta dominantemente como As</a:t>
            </a:r>
            <a:r>
              <a:rPr lang="es-ES" sz="2800" baseline="30000" dirty="0" smtClean="0">
                <a:latin typeface="Arial" pitchFamily="34" charset="0"/>
                <a:cs typeface="Arial" pitchFamily="34" charset="0"/>
              </a:rPr>
              <a:t>3</a:t>
            </a:r>
            <a:r>
              <a:rPr lang="es-ES" sz="2800" dirty="0" smtClean="0">
                <a:latin typeface="Arial" pitchFamily="34" charset="0"/>
                <a:cs typeface="Arial" pitchFamily="34" charset="0"/>
              </a:rPr>
              <a:t>, que es su forma más tóxica. </a:t>
            </a:r>
          </a:p>
          <a:p>
            <a:pPr algn="just"/>
            <a:r>
              <a:rPr lang="es-ES" sz="2800" dirty="0" smtClean="0">
                <a:latin typeface="Arial" pitchFamily="34" charset="0"/>
                <a:cs typeface="Arial" pitchFamily="34" charset="0"/>
              </a:rPr>
              <a:t>	La actividad microbiológica también influye en la movilidad del As, dado que si es intensa, puede modificar sustancialmente las condiciones </a:t>
            </a:r>
            <a:r>
              <a:rPr lang="es-ES" sz="2800" dirty="0" err="1" smtClean="0">
                <a:latin typeface="Arial" pitchFamily="34" charset="0"/>
                <a:cs typeface="Arial" pitchFamily="34" charset="0"/>
              </a:rPr>
              <a:t>redox</a:t>
            </a:r>
            <a:r>
              <a:rPr lang="es-ES" sz="2800" dirty="0" smtClean="0">
                <a:latin typeface="Arial" pitchFamily="34" charset="0"/>
                <a:cs typeface="Arial" pitchFamily="34" charset="0"/>
              </a:rPr>
              <a:t> del medio.</a:t>
            </a:r>
          </a:p>
          <a:p>
            <a:pPr algn="just"/>
            <a:r>
              <a:rPr lang="es-ES" sz="2800" dirty="0" smtClean="0">
                <a:latin typeface="Arial" pitchFamily="34" charset="0"/>
                <a:cs typeface="Arial" pitchFamily="34" charset="0"/>
              </a:rPr>
              <a:t> </a:t>
            </a:r>
          </a:p>
          <a:p>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0 Imagen" descr="Mapa4.JPG"/>
          <p:cNvPicPr>
            <a:picLocks noChangeAspect="1" noChangeArrowheads="1"/>
          </p:cNvPicPr>
          <p:nvPr/>
        </p:nvPicPr>
        <p:blipFill>
          <a:blip r:embed="rId2" cstate="print"/>
          <a:srcRect/>
          <a:stretch>
            <a:fillRect/>
          </a:stretch>
        </p:blipFill>
        <p:spPr bwMode="auto">
          <a:xfrm>
            <a:off x="357158" y="0"/>
            <a:ext cx="4775540" cy="6858048"/>
          </a:xfrm>
          <a:prstGeom prst="rect">
            <a:avLst/>
          </a:prstGeom>
          <a:noFill/>
          <a:ln w="9525">
            <a:noFill/>
            <a:miter lim="800000"/>
            <a:headEnd/>
            <a:tailEnd/>
          </a:ln>
        </p:spPr>
      </p:pic>
      <p:sp>
        <p:nvSpPr>
          <p:cNvPr id="8" name="7 CuadroTexto"/>
          <p:cNvSpPr txBox="1"/>
          <p:nvPr/>
        </p:nvSpPr>
        <p:spPr>
          <a:xfrm>
            <a:off x="5214942" y="142852"/>
            <a:ext cx="3714776" cy="6632585"/>
          </a:xfrm>
          <a:prstGeom prst="rect">
            <a:avLst/>
          </a:prstGeom>
          <a:noFill/>
        </p:spPr>
        <p:txBody>
          <a:bodyPr wrap="square" rtlCol="0">
            <a:spAutoFit/>
          </a:bodyPr>
          <a:lstStyle/>
          <a:p>
            <a:pPr>
              <a:lnSpc>
                <a:spcPts val="3000"/>
              </a:lnSpc>
            </a:pPr>
            <a:endParaRPr lang="es-ES" sz="2800" dirty="0" smtClean="0">
              <a:latin typeface="Arial" pitchFamily="34" charset="0"/>
              <a:cs typeface="Arial" pitchFamily="34" charset="0"/>
            </a:endParaRPr>
          </a:p>
          <a:p>
            <a:pPr>
              <a:lnSpc>
                <a:spcPts val="3000"/>
              </a:lnSpc>
            </a:pPr>
            <a:r>
              <a:rPr lang="es-ES" sz="2800" dirty="0" smtClean="0">
                <a:latin typeface="Arial" pitchFamily="34" charset="0"/>
                <a:cs typeface="Arial" pitchFamily="34" charset="0"/>
              </a:rPr>
              <a:t>En el mapa se aprecia un notorio predominio de  concentraciones que superan el </a:t>
            </a:r>
            <a:r>
              <a:rPr lang="es-ES" sz="2800" b="1" dirty="0" smtClean="0">
                <a:latin typeface="Arial" pitchFamily="34" charset="0"/>
                <a:cs typeface="Arial" pitchFamily="34" charset="0"/>
              </a:rPr>
              <a:t>límite tolerable</a:t>
            </a:r>
            <a:r>
              <a:rPr lang="es-ES" sz="2800" dirty="0" smtClean="0">
                <a:latin typeface="Arial" pitchFamily="34" charset="0"/>
                <a:cs typeface="Arial" pitchFamily="34" charset="0"/>
              </a:rPr>
              <a:t> vigente en la Provincia de Buenos Aires, dado que el 87% de su territorio (267.000 km2) tiene valores superiores a </a:t>
            </a:r>
            <a:r>
              <a:rPr lang="es-ES" sz="2800" b="1" dirty="0" smtClean="0">
                <a:latin typeface="Arial" pitchFamily="34" charset="0"/>
                <a:cs typeface="Arial" pitchFamily="34" charset="0"/>
              </a:rPr>
              <a:t>0,05 mg/L</a:t>
            </a:r>
            <a:r>
              <a:rPr lang="es-ES" sz="2800" dirty="0" smtClean="0">
                <a:latin typeface="Arial" pitchFamily="34" charset="0"/>
                <a:cs typeface="Arial" pitchFamily="34" charset="0"/>
              </a:rPr>
              <a:t> y sólo el 13% (40.000 km2) presenta contenidos menores. </a:t>
            </a:r>
            <a:endParaRPr lang="es-E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486</TotalTime>
  <Words>1273</Words>
  <Application>Microsoft Office PowerPoint</Application>
  <PresentationFormat>Presentación en pantalla (4:3)</PresentationFormat>
  <Paragraphs>55</Paragraphs>
  <Slides>19</Slides>
  <Notes>2</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Flujo</vt:lpstr>
      <vt:lpstr> ARSÉNICO EN EL AGUA SUBTERRÁNEA DE LA PROVINCIA DE BUENOS AIRES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vector>
  </TitlesOfParts>
  <Company>Windows XP Titan Ultimate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ARSÉNICO EN EL AGUA SUBTERRÁNEA  DE LA PROVINCIA DE BUENOS AIRES  </dc:title>
  <dc:creator>Admin</dc:creator>
  <cp:lastModifiedBy>miguel</cp:lastModifiedBy>
  <cp:revision>59</cp:revision>
  <dcterms:created xsi:type="dcterms:W3CDTF">2013-08-17T14:47:50Z</dcterms:created>
  <dcterms:modified xsi:type="dcterms:W3CDTF">2013-08-27T15:12:08Z</dcterms:modified>
</cp:coreProperties>
</file>